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2" r:id="rId3"/>
    <p:sldId id="313" r:id="rId4"/>
    <p:sldId id="293" r:id="rId5"/>
    <p:sldId id="292" r:id="rId6"/>
    <p:sldId id="294" r:id="rId7"/>
    <p:sldId id="295" r:id="rId8"/>
    <p:sldId id="296" r:id="rId9"/>
    <p:sldId id="31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50"/>
    <p:restoredTop sz="89355"/>
  </p:normalViewPr>
  <p:slideViewPr>
    <p:cSldViewPr snapToGrid="0" snapToObjects="1">
      <p:cViewPr varScale="1">
        <p:scale>
          <a:sx n="102" d="100"/>
          <a:sy n="102" d="100"/>
        </p:scale>
        <p:origin x="1032" y="192"/>
      </p:cViewPr>
      <p:guideLst/>
    </p:cSldViewPr>
  </p:slideViewPr>
  <p:outlineViewPr>
    <p:cViewPr>
      <p:scale>
        <a:sx n="33" d="100"/>
        <a:sy n="33" d="100"/>
      </p:scale>
      <p:origin x="0" y="-338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17795-B468-3B4B-99B5-1476A3AA19F1}" type="datetimeFigureOut">
              <a:rPr lang="en-US" smtClean="0"/>
              <a:t>6/24/20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14C53-32E1-8A43-85F1-51134FC4477C}" type="slidenum">
              <a:rPr lang="en-US" smtClean="0"/>
              <a:t>‹#›</a:t>
            </a:fld>
            <a:endParaRPr lang="en-US"/>
          </a:p>
        </p:txBody>
      </p:sp>
    </p:spTree>
    <p:extLst>
      <p:ext uri="{BB962C8B-B14F-4D97-AF65-F5344CB8AC3E}">
        <p14:creationId xmlns:p14="http://schemas.microsoft.com/office/powerpoint/2010/main" val="157294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14C53-32E1-8A43-85F1-51134FC4477C}" type="slidenum">
              <a:rPr lang="en-US" smtClean="0"/>
              <a:t>1</a:t>
            </a:fld>
            <a:endParaRPr lang="en-US"/>
          </a:p>
        </p:txBody>
      </p:sp>
    </p:spTree>
    <p:extLst>
      <p:ext uri="{BB962C8B-B14F-4D97-AF65-F5344CB8AC3E}">
        <p14:creationId xmlns:p14="http://schemas.microsoft.com/office/powerpoint/2010/main" val="399456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r>
              <a:rPr lang="en-US" sz="2900" b="0" u="none" dirty="0"/>
              <a:t>SBP – Systolic Blood Pressure</a:t>
            </a:r>
          </a:p>
          <a:p>
            <a:pPr lvl="1">
              <a:lnSpc>
                <a:spcPct val="120000"/>
              </a:lnSpc>
            </a:pPr>
            <a:r>
              <a:rPr lang="en-US" sz="2900" b="0" u="none" dirty="0">
                <a:highlight>
                  <a:srgbClr val="FFFF00"/>
                </a:highlight>
              </a:rPr>
              <a:t>DBP – Diastolic Blood Pressure</a:t>
            </a:r>
            <a:endParaRPr lang="en-US" sz="3200" b="0" u="none" dirty="0">
              <a:highlight>
                <a:srgbClr val="FFFF00"/>
              </a:highlight>
            </a:endParaRPr>
          </a:p>
          <a:p>
            <a:pPr lvl="1">
              <a:lnSpc>
                <a:spcPct val="120000"/>
              </a:lnSpc>
            </a:pPr>
            <a:endParaRPr lang="en-US" sz="2900" dirty="0"/>
          </a:p>
        </p:txBody>
      </p:sp>
      <p:sp>
        <p:nvSpPr>
          <p:cNvPr id="4" name="Slide Number Placeholder 3"/>
          <p:cNvSpPr>
            <a:spLocks noGrp="1"/>
          </p:cNvSpPr>
          <p:nvPr>
            <p:ph type="sldNum" sz="quarter" idx="5"/>
          </p:nvPr>
        </p:nvSpPr>
        <p:spPr/>
        <p:txBody>
          <a:bodyPr/>
          <a:lstStyle/>
          <a:p>
            <a:fld id="{57214C53-32E1-8A43-85F1-51134FC4477C}" type="slidenum">
              <a:rPr lang="en-US" smtClean="0"/>
              <a:t>4</a:t>
            </a:fld>
            <a:endParaRPr lang="en-US"/>
          </a:p>
        </p:txBody>
      </p:sp>
    </p:spTree>
    <p:extLst>
      <p:ext uri="{BB962C8B-B14F-4D97-AF65-F5344CB8AC3E}">
        <p14:creationId xmlns:p14="http://schemas.microsoft.com/office/powerpoint/2010/main" val="407523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r>
              <a:rPr lang="en-US" sz="2900" u="sng" dirty="0" err="1"/>
              <a:t>Euglobin</a:t>
            </a:r>
            <a:r>
              <a:rPr lang="en-US" sz="2900" u="sng" dirty="0"/>
              <a:t> lysis time </a:t>
            </a:r>
            <a:r>
              <a:rPr lang="en-US" sz="2900" dirty="0"/>
              <a:t>(ELT) measures overall time it takes to break down blood clots (fibrinolysis)</a:t>
            </a:r>
          </a:p>
          <a:p>
            <a:pPr lvl="1">
              <a:lnSpc>
                <a:spcPct val="120000"/>
              </a:lnSpc>
            </a:pPr>
            <a:r>
              <a:rPr lang="en-US" sz="2900" u="sng" dirty="0"/>
              <a:t>Euglobulin fibrinolytic activity </a:t>
            </a:r>
            <a:r>
              <a:rPr lang="en-US" sz="2900" dirty="0"/>
              <a:t>(EFA) measures how much area of blood clot is broken down in a set time</a:t>
            </a:r>
          </a:p>
          <a:p>
            <a:pPr lvl="1">
              <a:lnSpc>
                <a:spcPct val="120000"/>
              </a:lnSpc>
            </a:pPr>
            <a:r>
              <a:rPr lang="en-US" sz="3200" dirty="0" err="1"/>
              <a:t>tPA</a:t>
            </a:r>
            <a:r>
              <a:rPr lang="en-US" sz="3200" dirty="0"/>
              <a:t> – tissue plasminogen activator</a:t>
            </a:r>
          </a:p>
          <a:p>
            <a:pPr marL="457200" marR="0" lvl="1" indent="0" algn="l" defTabSz="914400" rtl="0" eaLnBrk="1" fontAlgn="auto" latinLnBrk="0" hangingPunct="1">
              <a:lnSpc>
                <a:spcPct val="120000"/>
              </a:lnSpc>
              <a:spcBef>
                <a:spcPts val="0"/>
              </a:spcBef>
              <a:spcAft>
                <a:spcPts val="0"/>
              </a:spcAft>
              <a:buClrTx/>
              <a:buSzTx/>
              <a:buFontTx/>
              <a:buNone/>
              <a:tabLst/>
              <a:defRPr/>
            </a:pPr>
            <a:r>
              <a:rPr lang="en-US" sz="3200" b="1" dirty="0" err="1">
                <a:highlight>
                  <a:srgbClr val="FFFF00"/>
                </a:highlight>
              </a:rPr>
              <a:t>tPA</a:t>
            </a:r>
            <a:r>
              <a:rPr lang="en-US" sz="3200" b="1" dirty="0">
                <a:highlight>
                  <a:srgbClr val="FFFF00"/>
                </a:highlight>
              </a:rPr>
              <a:t> is a commonly used drug for thrombolytic therapy</a:t>
            </a:r>
          </a:p>
          <a:p>
            <a:pPr lvl="1">
              <a:lnSpc>
                <a:spcPct val="120000"/>
              </a:lnSpc>
            </a:pPr>
            <a:endParaRPr lang="en-US" sz="2900" dirty="0"/>
          </a:p>
        </p:txBody>
      </p:sp>
      <p:sp>
        <p:nvSpPr>
          <p:cNvPr id="4" name="Slide Number Placeholder 3"/>
          <p:cNvSpPr>
            <a:spLocks noGrp="1"/>
          </p:cNvSpPr>
          <p:nvPr>
            <p:ph type="sldNum" sz="quarter" idx="5"/>
          </p:nvPr>
        </p:nvSpPr>
        <p:spPr/>
        <p:txBody>
          <a:bodyPr/>
          <a:lstStyle/>
          <a:p>
            <a:fld id="{57214C53-32E1-8A43-85F1-51134FC4477C}" type="slidenum">
              <a:rPr lang="en-US" smtClean="0"/>
              <a:t>5</a:t>
            </a:fld>
            <a:endParaRPr lang="en-US"/>
          </a:p>
        </p:txBody>
      </p:sp>
    </p:spTree>
    <p:extLst>
      <p:ext uri="{BB962C8B-B14F-4D97-AF65-F5344CB8AC3E}">
        <p14:creationId xmlns:p14="http://schemas.microsoft.com/office/powerpoint/2010/main" val="142204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endParaRPr lang="en-US" sz="2900" dirty="0"/>
          </a:p>
        </p:txBody>
      </p:sp>
      <p:sp>
        <p:nvSpPr>
          <p:cNvPr id="4" name="Slide Number Placeholder 3"/>
          <p:cNvSpPr>
            <a:spLocks noGrp="1"/>
          </p:cNvSpPr>
          <p:nvPr>
            <p:ph type="sldNum" sz="quarter" idx="5"/>
          </p:nvPr>
        </p:nvSpPr>
        <p:spPr/>
        <p:txBody>
          <a:bodyPr/>
          <a:lstStyle/>
          <a:p>
            <a:fld id="{57214C53-32E1-8A43-85F1-51134FC4477C}" type="slidenum">
              <a:rPr lang="en-US" smtClean="0"/>
              <a:t>6</a:t>
            </a:fld>
            <a:endParaRPr lang="en-US"/>
          </a:p>
        </p:txBody>
      </p:sp>
    </p:spTree>
    <p:extLst>
      <p:ext uri="{BB962C8B-B14F-4D97-AF65-F5344CB8AC3E}">
        <p14:creationId xmlns:p14="http://schemas.microsoft.com/office/powerpoint/2010/main" val="255299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r>
              <a:rPr lang="en-US" sz="2900" dirty="0"/>
              <a:t>*not statistically significant, but saw a decreasing trend</a:t>
            </a:r>
          </a:p>
        </p:txBody>
      </p:sp>
      <p:sp>
        <p:nvSpPr>
          <p:cNvPr id="4" name="Slide Number Placeholder 3"/>
          <p:cNvSpPr>
            <a:spLocks noGrp="1"/>
          </p:cNvSpPr>
          <p:nvPr>
            <p:ph type="sldNum" sz="quarter" idx="5"/>
          </p:nvPr>
        </p:nvSpPr>
        <p:spPr/>
        <p:txBody>
          <a:bodyPr/>
          <a:lstStyle/>
          <a:p>
            <a:fld id="{57214C53-32E1-8A43-85F1-51134FC4477C}" type="slidenum">
              <a:rPr lang="en-US" smtClean="0"/>
              <a:t>7</a:t>
            </a:fld>
            <a:endParaRPr lang="en-US"/>
          </a:p>
        </p:txBody>
      </p:sp>
    </p:spTree>
    <p:extLst>
      <p:ext uri="{BB962C8B-B14F-4D97-AF65-F5344CB8AC3E}">
        <p14:creationId xmlns:p14="http://schemas.microsoft.com/office/powerpoint/2010/main" val="411779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lang="en-US" sz="2800" dirty="0"/>
              <a:t>If </a:t>
            </a:r>
            <a:r>
              <a:rPr lang="en-US" sz="2800" baseline="0" dirty="0"/>
              <a:t>APTT and PT values are not in normal range, this can mean bleeding problems</a:t>
            </a:r>
          </a:p>
          <a:p>
            <a:pPr lvl="1">
              <a:lnSpc>
                <a:spcPct val="120000"/>
              </a:lnSpc>
            </a:pPr>
            <a:endParaRPr lang="en-US" sz="2600" u="sng" dirty="0"/>
          </a:p>
          <a:p>
            <a:pPr lvl="1">
              <a:lnSpc>
                <a:spcPct val="120000"/>
              </a:lnSpc>
            </a:pPr>
            <a:r>
              <a:rPr lang="en-US" sz="2600" u="sng" dirty="0"/>
              <a:t>Warfarin</a:t>
            </a:r>
            <a:r>
              <a:rPr lang="en-US" sz="2600" dirty="0"/>
              <a:t> is a common medicine used as an anticoagulant</a:t>
            </a:r>
          </a:p>
          <a:p>
            <a:pPr lvl="1">
              <a:lnSpc>
                <a:spcPct val="120000"/>
              </a:lnSpc>
            </a:pPr>
            <a:r>
              <a:rPr lang="en-US" sz="2600" dirty="0"/>
              <a:t>PT and INR measures intrinsic pathway for coagulation</a:t>
            </a:r>
          </a:p>
          <a:p>
            <a:pPr lvl="1">
              <a:lnSpc>
                <a:spcPct val="120000"/>
              </a:lnSpc>
            </a:pPr>
            <a:r>
              <a:rPr lang="en-US" sz="2600" dirty="0"/>
              <a:t>APTT measures extrinsic pathway for coagulation</a:t>
            </a:r>
          </a:p>
          <a:p>
            <a:pPr lvl="1">
              <a:lnSpc>
                <a:spcPct val="120000"/>
              </a:lnSpc>
            </a:pPr>
            <a:endParaRPr lang="en-US" sz="2600" dirty="0"/>
          </a:p>
          <a:p>
            <a:pPr marL="457200" marR="0" lvl="1" indent="0" algn="l" defTabSz="914400" rtl="0" eaLnBrk="1" fontAlgn="auto" latinLnBrk="0" hangingPunct="1">
              <a:lnSpc>
                <a:spcPct val="120000"/>
              </a:lnSpc>
              <a:spcBef>
                <a:spcPts val="0"/>
              </a:spcBef>
              <a:spcAft>
                <a:spcPts val="0"/>
              </a:spcAft>
              <a:buClrTx/>
              <a:buSzTx/>
              <a:buFontTx/>
              <a:buNone/>
              <a:tabLst/>
              <a:defRPr/>
            </a:pPr>
            <a:r>
              <a:rPr lang="en-US" sz="2600" dirty="0"/>
              <a:t>When prescribing Warfarin, the appropriate dosage is determined based off of a target range for APTT (Activated Partial Thromboplastin Time) and PT (Prothrombin Time) to ensure that it is preventing harmful blood clots but </a:t>
            </a:r>
            <a:r>
              <a:rPr lang="en-US" sz="2600" u="sng" dirty="0"/>
              <a:t>not preventing</a:t>
            </a:r>
            <a:r>
              <a:rPr lang="en-US" sz="2600" dirty="0"/>
              <a:t> beneficial blood clots involved in wound healing. </a:t>
            </a:r>
          </a:p>
          <a:p>
            <a:pPr lvl="1">
              <a:lnSpc>
                <a:spcPct val="120000"/>
              </a:lnSpc>
            </a:pPr>
            <a:endParaRPr lang="en-US" sz="2600" dirty="0"/>
          </a:p>
        </p:txBody>
      </p:sp>
      <p:sp>
        <p:nvSpPr>
          <p:cNvPr id="4" name="Slide Number Placeholder 3"/>
          <p:cNvSpPr>
            <a:spLocks noGrp="1"/>
          </p:cNvSpPr>
          <p:nvPr>
            <p:ph type="sldNum" sz="quarter" idx="5"/>
          </p:nvPr>
        </p:nvSpPr>
        <p:spPr/>
        <p:txBody>
          <a:bodyPr/>
          <a:lstStyle/>
          <a:p>
            <a:fld id="{57214C53-32E1-8A43-85F1-51134FC4477C}" type="slidenum">
              <a:rPr lang="en-US" smtClean="0"/>
              <a:t>8</a:t>
            </a:fld>
            <a:endParaRPr lang="en-US"/>
          </a:p>
        </p:txBody>
      </p:sp>
    </p:spTree>
    <p:extLst>
      <p:ext uri="{BB962C8B-B14F-4D97-AF65-F5344CB8AC3E}">
        <p14:creationId xmlns:p14="http://schemas.microsoft.com/office/powerpoint/2010/main" val="222484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14C53-32E1-8A43-85F1-51134FC4477C}" type="slidenum">
              <a:rPr lang="en-US" smtClean="0"/>
              <a:t>9</a:t>
            </a:fld>
            <a:endParaRPr lang="en-US"/>
          </a:p>
        </p:txBody>
      </p:sp>
    </p:spTree>
    <p:extLst>
      <p:ext uri="{BB962C8B-B14F-4D97-AF65-F5344CB8AC3E}">
        <p14:creationId xmlns:p14="http://schemas.microsoft.com/office/powerpoint/2010/main" val="317636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1706E2-7808-5C49-85B8-74B5DBF9657E}"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232303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706E2-7808-5C49-85B8-74B5DBF9657E}"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21663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706E2-7808-5C49-85B8-74B5DBF9657E}"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150939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706E2-7808-5C49-85B8-74B5DBF9657E}"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31773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1706E2-7808-5C49-85B8-74B5DBF9657E}"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389992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1706E2-7808-5C49-85B8-74B5DBF9657E}"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293485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1706E2-7808-5C49-85B8-74B5DBF9657E}" type="datetimeFigureOut">
              <a:rPr lang="en-US" smtClean="0"/>
              <a:t>6/24/20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65904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1706E2-7808-5C49-85B8-74B5DBF9657E}" type="datetimeFigureOut">
              <a:rPr lang="en-US" smtClean="0"/>
              <a:t>6/24/20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53207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06E2-7808-5C49-85B8-74B5DBF9657E}" type="datetimeFigureOut">
              <a:rPr lang="en-US" smtClean="0"/>
              <a:t>6/24/20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379305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1706E2-7808-5C49-85B8-74B5DBF9657E}"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170077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1706E2-7808-5C49-85B8-74B5DBF9657E}"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551EB-0FEE-394D-9897-3AB028EA1996}" type="slidenum">
              <a:rPr lang="en-US" smtClean="0"/>
              <a:t>‹#›</a:t>
            </a:fld>
            <a:endParaRPr lang="en-US"/>
          </a:p>
        </p:txBody>
      </p:sp>
    </p:spTree>
    <p:extLst>
      <p:ext uri="{BB962C8B-B14F-4D97-AF65-F5344CB8AC3E}">
        <p14:creationId xmlns:p14="http://schemas.microsoft.com/office/powerpoint/2010/main" val="37835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06E2-7808-5C49-85B8-74B5DBF9657E}" type="datetimeFigureOut">
              <a:rPr lang="en-US" smtClean="0"/>
              <a:t>6/24/20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551EB-0FEE-394D-9897-3AB028EA1996}"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0117B3E7-A089-1C4E-904C-11D19D4AAA31}"/>
              </a:ext>
            </a:extLst>
          </p:cNvPr>
          <p:cNvPicPr>
            <a:picLocks noChangeAspect="1"/>
          </p:cNvPicPr>
          <p:nvPr userDrawn="1"/>
        </p:nvPicPr>
        <p:blipFill>
          <a:blip r:embed="rId13"/>
          <a:stretch>
            <a:fillRect/>
          </a:stretch>
        </p:blipFill>
        <p:spPr>
          <a:xfrm>
            <a:off x="7864880" y="5683077"/>
            <a:ext cx="1178826" cy="1096004"/>
          </a:xfrm>
          <a:prstGeom prst="rect">
            <a:avLst/>
          </a:prstGeom>
        </p:spPr>
      </p:pic>
      <p:pic>
        <p:nvPicPr>
          <p:cNvPr id="8" name="Picture 7" descr="A close up of a logo&#10;&#10;Description automatically generated">
            <a:extLst>
              <a:ext uri="{FF2B5EF4-FFF2-40B4-BE49-F238E27FC236}">
                <a16:creationId xmlns:a16="http://schemas.microsoft.com/office/drawing/2014/main" id="{EA10E9B0-D51F-1647-8C67-FE2A665D28B1}"/>
              </a:ext>
            </a:extLst>
          </p:cNvPr>
          <p:cNvPicPr>
            <a:picLocks noChangeAspect="1"/>
          </p:cNvPicPr>
          <p:nvPr userDrawn="1"/>
        </p:nvPicPr>
        <p:blipFill>
          <a:blip r:embed="rId14"/>
          <a:stretch>
            <a:fillRect/>
          </a:stretch>
        </p:blipFill>
        <p:spPr>
          <a:xfrm>
            <a:off x="6396893" y="5811490"/>
            <a:ext cx="1282531" cy="909986"/>
          </a:xfrm>
          <a:prstGeom prst="rect">
            <a:avLst/>
          </a:prstGeom>
        </p:spPr>
      </p:pic>
    </p:spTree>
    <p:extLst>
      <p:ext uri="{BB962C8B-B14F-4D97-AF65-F5344CB8AC3E}">
        <p14:creationId xmlns:p14="http://schemas.microsoft.com/office/powerpoint/2010/main" val="3602069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B2E4-8BAC-E34A-99D7-E0F00A84A3A9}"/>
              </a:ext>
            </a:extLst>
          </p:cNvPr>
          <p:cNvSpPr>
            <a:spLocks noGrp="1"/>
          </p:cNvSpPr>
          <p:nvPr>
            <p:ph type="ctrTitle"/>
          </p:nvPr>
        </p:nvSpPr>
        <p:spPr>
          <a:xfrm>
            <a:off x="577556" y="1355983"/>
            <a:ext cx="7772400" cy="2387600"/>
          </a:xfrm>
        </p:spPr>
        <p:txBody>
          <a:bodyPr/>
          <a:lstStyle/>
          <a:p>
            <a:r>
              <a:rPr lang="en-US" dirty="0">
                <a:solidFill>
                  <a:schemeClr val="accent2"/>
                </a:solidFill>
              </a:rPr>
              <a:t> </a:t>
            </a:r>
            <a:r>
              <a:rPr lang="en-US" b="1" dirty="0">
                <a:solidFill>
                  <a:schemeClr val="accent2"/>
                </a:solidFill>
              </a:rPr>
              <a:t>NSK-SD®</a:t>
            </a:r>
            <a:endParaRPr lang="en-US" dirty="0">
              <a:solidFill>
                <a:schemeClr val="accent2"/>
              </a:solidFill>
            </a:endParaRPr>
          </a:p>
        </p:txBody>
      </p:sp>
      <p:sp>
        <p:nvSpPr>
          <p:cNvPr id="3" name="Subtitle 2">
            <a:extLst>
              <a:ext uri="{FF2B5EF4-FFF2-40B4-BE49-F238E27FC236}">
                <a16:creationId xmlns:a16="http://schemas.microsoft.com/office/drawing/2014/main" id="{1E38087B-1314-E749-B113-02AA37B36767}"/>
              </a:ext>
            </a:extLst>
          </p:cNvPr>
          <p:cNvSpPr>
            <a:spLocks noGrp="1"/>
          </p:cNvSpPr>
          <p:nvPr>
            <p:ph type="subTitle" idx="1"/>
          </p:nvPr>
        </p:nvSpPr>
        <p:spPr>
          <a:xfrm>
            <a:off x="914400" y="3743583"/>
            <a:ext cx="7315200" cy="1655762"/>
          </a:xfrm>
        </p:spPr>
        <p:txBody>
          <a:bodyPr/>
          <a:lstStyle/>
          <a:p>
            <a:r>
              <a:rPr lang="en-US" dirty="0">
                <a:solidFill>
                  <a:schemeClr val="accent2"/>
                </a:solidFill>
              </a:rPr>
              <a:t>IF IT’S NOT NSK-SD</a:t>
            </a:r>
            <a:r>
              <a:rPr lang="en-US" sz="1800" baseline="30000" dirty="0">
                <a:solidFill>
                  <a:schemeClr val="accent2"/>
                </a:solidFill>
              </a:rPr>
              <a:t>®</a:t>
            </a:r>
            <a:r>
              <a:rPr lang="en-US" dirty="0">
                <a:solidFill>
                  <a:schemeClr val="accent2"/>
                </a:solidFill>
              </a:rPr>
              <a:t>, IT’S NOT NATTOKINASE</a:t>
            </a:r>
          </a:p>
        </p:txBody>
      </p:sp>
      <p:sp>
        <p:nvSpPr>
          <p:cNvPr id="4" name="TextBox 3">
            <a:extLst>
              <a:ext uri="{FF2B5EF4-FFF2-40B4-BE49-F238E27FC236}">
                <a16:creationId xmlns:a16="http://schemas.microsoft.com/office/drawing/2014/main" id="{2953FC25-E735-BA4B-B0F5-A7E433D7A4A7}"/>
              </a:ext>
            </a:extLst>
          </p:cNvPr>
          <p:cNvSpPr txBox="1"/>
          <p:nvPr/>
        </p:nvSpPr>
        <p:spPr>
          <a:xfrm>
            <a:off x="3579540" y="4806492"/>
            <a:ext cx="1390124" cy="369332"/>
          </a:xfrm>
          <a:prstGeom prst="rect">
            <a:avLst/>
          </a:prstGeom>
          <a:noFill/>
        </p:spPr>
        <p:txBody>
          <a:bodyPr wrap="none" rtlCol="0">
            <a:spAutoFit/>
          </a:bodyPr>
          <a:lstStyle/>
          <a:p>
            <a:r>
              <a:rPr lang="en-US"/>
              <a:t>June </a:t>
            </a:r>
            <a:r>
              <a:rPr lang="en-US" dirty="0"/>
              <a:t>2020</a:t>
            </a:r>
          </a:p>
        </p:txBody>
      </p:sp>
      <p:pic>
        <p:nvPicPr>
          <p:cNvPr id="19" name="Picture 18" descr="A drawing of a cartoon character&#10;&#10;Description automatically generated">
            <a:extLst>
              <a:ext uri="{FF2B5EF4-FFF2-40B4-BE49-F238E27FC236}">
                <a16:creationId xmlns:a16="http://schemas.microsoft.com/office/drawing/2014/main" id="{06E096F4-48BE-5F4C-BC07-4DECA135F38B}"/>
              </a:ext>
            </a:extLst>
          </p:cNvPr>
          <p:cNvPicPr>
            <a:picLocks noChangeAspect="1"/>
          </p:cNvPicPr>
          <p:nvPr/>
        </p:nvPicPr>
        <p:blipFill>
          <a:blip r:embed="rId3"/>
          <a:stretch>
            <a:fillRect/>
          </a:stretch>
        </p:blipFill>
        <p:spPr>
          <a:xfrm>
            <a:off x="5832063" y="149483"/>
            <a:ext cx="3149600" cy="2413000"/>
          </a:xfrm>
          <a:prstGeom prst="rect">
            <a:avLst/>
          </a:prstGeom>
        </p:spPr>
      </p:pic>
    </p:spTree>
    <p:extLst>
      <p:ext uri="{BB962C8B-B14F-4D97-AF65-F5344CB8AC3E}">
        <p14:creationId xmlns:p14="http://schemas.microsoft.com/office/powerpoint/2010/main" val="87978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PR.jpg">
            <a:extLst>
              <a:ext uri="{FF2B5EF4-FFF2-40B4-BE49-F238E27FC236}">
                <a16:creationId xmlns:a16="http://schemas.microsoft.com/office/drawing/2014/main" id="{475A6F45-1AAB-D948-A465-0A81033E0610}"/>
              </a:ext>
            </a:extLst>
          </p:cNvPr>
          <p:cNvPicPr>
            <a:picLocks noChangeAspect="1"/>
          </p:cNvPicPr>
          <p:nvPr/>
        </p:nvPicPr>
        <p:blipFill rotWithShape="1">
          <a:blip r:embed="rId2" cstate="print"/>
          <a:srcRect l="7751" r="16274"/>
          <a:stretch/>
        </p:blipFill>
        <p:spPr>
          <a:xfrm>
            <a:off x="20" y="10"/>
            <a:ext cx="3477914"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9C7D6-56A4-054F-89D7-A8640321858C}"/>
              </a:ext>
            </a:extLst>
          </p:cNvPr>
          <p:cNvSpPr>
            <a:spLocks noGrp="1"/>
          </p:cNvSpPr>
          <p:nvPr>
            <p:ph type="title"/>
          </p:nvPr>
        </p:nvSpPr>
        <p:spPr>
          <a:xfrm>
            <a:off x="4055967" y="650968"/>
            <a:ext cx="4705943" cy="3351602"/>
          </a:xfrm>
        </p:spPr>
        <p:txBody>
          <a:bodyPr vert="horz" lIns="91440" tIns="45720" rIns="91440" bIns="45720" rtlCol="0" anchor="b">
            <a:normAutofit/>
          </a:bodyPr>
          <a:lstStyle/>
          <a:p>
            <a:r>
              <a:rPr lang="en-US" sz="5200" kern="1200" dirty="0">
                <a:solidFill>
                  <a:schemeClr val="accent2"/>
                </a:solidFill>
                <a:latin typeface="+mn-lt"/>
                <a:ea typeface="+mj-ea"/>
                <a:cs typeface="+mj-cs"/>
              </a:rPr>
              <a:t>NSK-SD</a:t>
            </a:r>
            <a:r>
              <a:rPr lang="en-US" sz="5200" kern="1200" baseline="30000" dirty="0">
                <a:solidFill>
                  <a:schemeClr val="accent2"/>
                </a:solidFill>
                <a:latin typeface="+mn-lt"/>
                <a:ea typeface="+mj-ea"/>
                <a:cs typeface="+mj-cs"/>
              </a:rPr>
              <a:t>®</a:t>
            </a:r>
            <a:r>
              <a:rPr lang="en-US" sz="5200" baseline="30000" dirty="0">
                <a:solidFill>
                  <a:schemeClr val="accent2"/>
                </a:solidFill>
                <a:latin typeface="+mn-lt"/>
              </a:rPr>
              <a:t> </a:t>
            </a:r>
            <a:r>
              <a:rPr lang="en-US" sz="5200" dirty="0">
                <a:solidFill>
                  <a:schemeClr val="accent2"/>
                </a:solidFill>
                <a:latin typeface="+mn-lt"/>
              </a:rPr>
              <a:t>and Hypertension</a:t>
            </a:r>
            <a:endParaRPr lang="en-US" sz="5200" kern="1200" baseline="30000" dirty="0">
              <a:solidFill>
                <a:schemeClr val="accent2"/>
              </a:solidFill>
              <a:latin typeface="+mn-lt"/>
              <a:ea typeface="+mj-ea"/>
              <a:cs typeface="+mj-cs"/>
            </a:endParaRPr>
          </a:p>
        </p:txBody>
      </p:sp>
      <p:sp>
        <p:nvSpPr>
          <p:cNvPr id="3" name="Text Placeholder 2">
            <a:extLst>
              <a:ext uri="{FF2B5EF4-FFF2-40B4-BE49-F238E27FC236}">
                <a16:creationId xmlns:a16="http://schemas.microsoft.com/office/drawing/2014/main" id="{7AFF4B2F-FD1A-014B-BBAC-97E76D392A9E}"/>
              </a:ext>
            </a:extLst>
          </p:cNvPr>
          <p:cNvSpPr>
            <a:spLocks noGrp="1"/>
          </p:cNvSpPr>
          <p:nvPr>
            <p:ph type="body" idx="1"/>
          </p:nvPr>
        </p:nvSpPr>
        <p:spPr>
          <a:xfrm>
            <a:off x="4055967" y="4308676"/>
            <a:ext cx="4705944" cy="2061645"/>
          </a:xfrm>
        </p:spPr>
        <p:txBody>
          <a:bodyPr vert="horz" lIns="91440" tIns="45720" rIns="91440" bIns="45720" rtlCol="0">
            <a:normAutofit/>
          </a:bodyPr>
          <a:lstStyle/>
          <a:p>
            <a:r>
              <a:rPr lang="en-US" sz="2400" i="1" kern="1200" dirty="0">
                <a:solidFill>
                  <a:schemeClr val="bg1"/>
                </a:solidFill>
                <a:latin typeface="+mn-lt"/>
                <a:ea typeface="+mn-ea"/>
                <a:cs typeface="+mn-cs"/>
              </a:rPr>
              <a:t>NSK-SD has 6 human clinical studies showing efficacy in decreasing high blood pressure. </a:t>
            </a:r>
          </a:p>
        </p:txBody>
      </p:sp>
    </p:spTree>
    <p:extLst>
      <p:ext uri="{BB962C8B-B14F-4D97-AF65-F5344CB8AC3E}">
        <p14:creationId xmlns:p14="http://schemas.microsoft.com/office/powerpoint/2010/main" val="219155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C68CE-405E-5946-BDC7-D448E82C01D0}"/>
              </a:ext>
            </a:extLst>
          </p:cNvPr>
          <p:cNvSpPr>
            <a:spLocks noGrp="1"/>
          </p:cNvSpPr>
          <p:nvPr>
            <p:ph idx="1"/>
          </p:nvPr>
        </p:nvSpPr>
        <p:spPr>
          <a:xfrm>
            <a:off x="623954" y="1575104"/>
            <a:ext cx="7886700" cy="4351338"/>
          </a:xfrm>
        </p:spPr>
        <p:txBody>
          <a:bodyPr/>
          <a:lstStyle/>
          <a:p>
            <a:r>
              <a:rPr lang="en-US" dirty="0"/>
              <a:t>High blood pressure increases the risk for heart disease and stroke, two leading causes of death for Americans.</a:t>
            </a:r>
            <a:endParaRPr lang="en-US" baseline="30000" dirty="0"/>
          </a:p>
          <a:p>
            <a:r>
              <a:rPr lang="en-US" dirty="0"/>
              <a:t>High blood pressure is also very common. According to the CDC, tens of millions of adults in the United States have high blood pressure, and many do not have it under control.</a:t>
            </a:r>
          </a:p>
        </p:txBody>
      </p:sp>
      <p:sp>
        <p:nvSpPr>
          <p:cNvPr id="4" name="Title 1">
            <a:extLst>
              <a:ext uri="{FF2B5EF4-FFF2-40B4-BE49-F238E27FC236}">
                <a16:creationId xmlns:a16="http://schemas.microsoft.com/office/drawing/2014/main" id="{1D781B6C-7FEB-ED48-ACB5-D7FABEA61B8D}"/>
              </a:ext>
            </a:extLst>
          </p:cNvPr>
          <p:cNvSpPr>
            <a:spLocks noGrp="1"/>
          </p:cNvSpPr>
          <p:nvPr>
            <p:ph type="title"/>
          </p:nvPr>
        </p:nvSpPr>
        <p:spPr>
          <a:xfrm>
            <a:off x="623954" y="530725"/>
            <a:ext cx="7891396" cy="866773"/>
          </a:xfrm>
        </p:spPr>
        <p:txBody>
          <a:bodyPr>
            <a:noAutofit/>
          </a:bodyPr>
          <a:lstStyle/>
          <a:p>
            <a:r>
              <a:rPr lang="en-US" sz="3400" dirty="0">
                <a:solidFill>
                  <a:schemeClr val="accent2"/>
                </a:solidFill>
                <a:latin typeface="+mn-lt"/>
              </a:rPr>
              <a:t>Hypertension</a:t>
            </a:r>
          </a:p>
        </p:txBody>
      </p:sp>
    </p:spTree>
    <p:extLst>
      <p:ext uri="{BB962C8B-B14F-4D97-AF65-F5344CB8AC3E}">
        <p14:creationId xmlns:p14="http://schemas.microsoft.com/office/powerpoint/2010/main" val="373986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1CAE-435F-5B41-AEFC-30BC9E789195}"/>
              </a:ext>
            </a:extLst>
          </p:cNvPr>
          <p:cNvSpPr>
            <a:spLocks noGrp="1"/>
          </p:cNvSpPr>
          <p:nvPr>
            <p:ph type="title"/>
          </p:nvPr>
        </p:nvSpPr>
        <p:spPr>
          <a:xfrm>
            <a:off x="539216" y="283029"/>
            <a:ext cx="7891396" cy="866773"/>
          </a:xfrm>
        </p:spPr>
        <p:txBody>
          <a:bodyPr>
            <a:noAutofit/>
          </a:bodyPr>
          <a:lstStyle/>
          <a:p>
            <a:r>
              <a:rPr lang="en-US" sz="3000" dirty="0">
                <a:solidFill>
                  <a:schemeClr val="accent2"/>
                </a:solidFill>
                <a:latin typeface="+mn-lt"/>
              </a:rPr>
              <a:t>NSK-SD</a:t>
            </a:r>
            <a:r>
              <a:rPr lang="en-US" sz="3000" baseline="30000" dirty="0">
                <a:solidFill>
                  <a:schemeClr val="accent2"/>
                </a:solidFill>
                <a:latin typeface="+mn-lt"/>
              </a:rPr>
              <a:t>®</a:t>
            </a:r>
            <a:r>
              <a:rPr lang="en-US" sz="3000" dirty="0">
                <a:solidFill>
                  <a:schemeClr val="accent2"/>
                </a:solidFill>
                <a:latin typeface="+mn-lt"/>
              </a:rPr>
              <a:t> Reduces Hypertension</a:t>
            </a:r>
          </a:p>
        </p:txBody>
      </p:sp>
      <p:sp>
        <p:nvSpPr>
          <p:cNvPr id="5" name="Content Placeholder 4">
            <a:extLst>
              <a:ext uri="{FF2B5EF4-FFF2-40B4-BE49-F238E27FC236}">
                <a16:creationId xmlns:a16="http://schemas.microsoft.com/office/drawing/2014/main" id="{508ADB48-F0FF-8448-A759-FDADCC307056}"/>
              </a:ext>
            </a:extLst>
          </p:cNvPr>
          <p:cNvSpPr>
            <a:spLocks noGrp="1"/>
          </p:cNvSpPr>
          <p:nvPr>
            <p:ph idx="1"/>
          </p:nvPr>
        </p:nvSpPr>
        <p:spPr>
          <a:xfrm>
            <a:off x="539216" y="1062716"/>
            <a:ext cx="8365226" cy="5642884"/>
          </a:xfrm>
          <a:solidFill>
            <a:schemeClr val="bg1"/>
          </a:solidFill>
        </p:spPr>
        <p:txBody>
          <a:bodyPr>
            <a:noAutofit/>
          </a:bodyPr>
          <a:lstStyle/>
          <a:p>
            <a:pPr>
              <a:lnSpc>
                <a:spcPct val="120000"/>
              </a:lnSpc>
            </a:pPr>
            <a:r>
              <a:rPr lang="en-US" sz="1800" b="1" dirty="0"/>
              <a:t>Human Study #1 </a:t>
            </a:r>
            <a:r>
              <a:rPr lang="en-US" sz="1800" b="1" i="1" dirty="0"/>
              <a:t>(Krishnan 2003)</a:t>
            </a:r>
            <a:r>
              <a:rPr lang="en-US" sz="1800" b="1" dirty="0"/>
              <a:t> </a:t>
            </a:r>
            <a:r>
              <a:rPr lang="en-US" sz="1800" dirty="0"/>
              <a:t>– randomized, placebo-controlled, crossover study</a:t>
            </a:r>
          </a:p>
          <a:p>
            <a:pPr lvl="1">
              <a:lnSpc>
                <a:spcPct val="120000"/>
              </a:lnSpc>
            </a:pPr>
            <a:r>
              <a:rPr lang="en-US" sz="1600" dirty="0"/>
              <a:t>20 individuals with variety of diseases (essential hypertension, hyper-coagulable states, auto-immune diseases and diabetes)</a:t>
            </a:r>
          </a:p>
          <a:p>
            <a:pPr lvl="1">
              <a:lnSpc>
                <a:spcPct val="120000"/>
              </a:lnSpc>
            </a:pPr>
            <a:r>
              <a:rPr lang="en-US" sz="1600" dirty="0"/>
              <a:t>4,000FU NSK-SD or placebo every day for 4 weeks</a:t>
            </a:r>
          </a:p>
          <a:p>
            <a:pPr>
              <a:lnSpc>
                <a:spcPct val="120000"/>
              </a:lnSpc>
            </a:pPr>
            <a:r>
              <a:rPr lang="en-US" sz="1800" dirty="0"/>
              <a:t>RESULTS</a:t>
            </a:r>
          </a:p>
          <a:p>
            <a:pPr lvl="1">
              <a:lnSpc>
                <a:spcPct val="120000"/>
              </a:lnSpc>
            </a:pPr>
            <a:r>
              <a:rPr lang="en-US" sz="1600" dirty="0"/>
              <a:t>Significant decrease in SBP compared to baseline (p=0.039)</a:t>
            </a:r>
          </a:p>
          <a:p>
            <a:pPr lvl="1">
              <a:lnSpc>
                <a:spcPct val="120000"/>
              </a:lnSpc>
            </a:pPr>
            <a:endParaRPr lang="en-US" sz="1200" dirty="0"/>
          </a:p>
          <a:p>
            <a:pPr>
              <a:lnSpc>
                <a:spcPct val="120000"/>
              </a:lnSpc>
            </a:pPr>
            <a:r>
              <a:rPr lang="en-US" sz="1800" b="1" dirty="0"/>
              <a:t>Human Study #2 </a:t>
            </a:r>
            <a:r>
              <a:rPr lang="en-US" sz="1800" b="1" i="1" dirty="0"/>
              <a:t>(Krishnan 2003 Part B)</a:t>
            </a:r>
            <a:r>
              <a:rPr lang="en-US" sz="1800" b="1" dirty="0"/>
              <a:t> </a:t>
            </a:r>
            <a:r>
              <a:rPr lang="en-US" sz="1800" dirty="0"/>
              <a:t>– </a:t>
            </a:r>
          </a:p>
          <a:p>
            <a:pPr lvl="1">
              <a:lnSpc>
                <a:spcPct val="120000"/>
              </a:lnSpc>
            </a:pPr>
            <a:r>
              <a:rPr lang="en-US" sz="1600" dirty="0"/>
              <a:t>50 patients divided into high BP and normal BP groups</a:t>
            </a:r>
          </a:p>
          <a:p>
            <a:pPr lvl="1">
              <a:lnSpc>
                <a:spcPct val="120000"/>
              </a:lnSpc>
            </a:pPr>
            <a:r>
              <a:rPr lang="en-US" sz="1600" dirty="0"/>
              <a:t>Placebo given first for 4 weeks, then NSK-SD for 8 weeks (4,000FU/day)</a:t>
            </a:r>
          </a:p>
          <a:p>
            <a:pPr>
              <a:lnSpc>
                <a:spcPct val="120000"/>
              </a:lnSpc>
            </a:pPr>
            <a:r>
              <a:rPr lang="en-US" sz="1800" dirty="0"/>
              <a:t>RESULTS</a:t>
            </a:r>
          </a:p>
          <a:p>
            <a:pPr lvl="1">
              <a:lnSpc>
                <a:spcPct val="120000"/>
              </a:lnSpc>
            </a:pPr>
            <a:r>
              <a:rPr lang="en-US" sz="1600" dirty="0"/>
              <a:t>SBP and DBP significantly decreased in high BP patients</a:t>
            </a:r>
          </a:p>
          <a:p>
            <a:pPr lvl="1">
              <a:lnSpc>
                <a:spcPct val="120000"/>
              </a:lnSpc>
            </a:pPr>
            <a:r>
              <a:rPr lang="en-US" sz="1600" dirty="0"/>
              <a:t>Neither SBP nor DBP were significantly affected by treatment in normal BP patients, which means NSK-SD is safe for those with normal BP!</a:t>
            </a:r>
          </a:p>
          <a:p>
            <a:pPr lvl="1">
              <a:lnSpc>
                <a:spcPct val="120000"/>
              </a:lnSpc>
            </a:pPr>
            <a:endParaRPr lang="en-US" sz="1600" dirty="0"/>
          </a:p>
          <a:p>
            <a:pPr marL="457200" lvl="1" indent="0">
              <a:lnSpc>
                <a:spcPct val="120000"/>
              </a:lnSpc>
              <a:buNone/>
            </a:pPr>
            <a:endParaRPr lang="en-US" sz="1600" dirty="0"/>
          </a:p>
          <a:p>
            <a:pPr lvl="1">
              <a:lnSpc>
                <a:spcPct val="120000"/>
              </a:lnSpc>
            </a:pPr>
            <a:endParaRPr lang="en-US" sz="1600" dirty="0"/>
          </a:p>
          <a:p>
            <a:pPr lvl="1">
              <a:lnSpc>
                <a:spcPct val="120000"/>
              </a:lnSpc>
            </a:pPr>
            <a:endParaRPr lang="en-US" sz="1800" dirty="0"/>
          </a:p>
        </p:txBody>
      </p:sp>
    </p:spTree>
    <p:extLst>
      <p:ext uri="{BB962C8B-B14F-4D97-AF65-F5344CB8AC3E}">
        <p14:creationId xmlns:p14="http://schemas.microsoft.com/office/powerpoint/2010/main" val="373841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1CAE-435F-5B41-AEFC-30BC9E789195}"/>
              </a:ext>
            </a:extLst>
          </p:cNvPr>
          <p:cNvSpPr>
            <a:spLocks noGrp="1"/>
          </p:cNvSpPr>
          <p:nvPr>
            <p:ph type="title"/>
          </p:nvPr>
        </p:nvSpPr>
        <p:spPr>
          <a:xfrm>
            <a:off x="712880" y="305988"/>
            <a:ext cx="7891396" cy="866773"/>
          </a:xfrm>
        </p:spPr>
        <p:txBody>
          <a:bodyPr>
            <a:noAutofit/>
          </a:bodyPr>
          <a:lstStyle/>
          <a:p>
            <a:r>
              <a:rPr lang="en-US" sz="3000" dirty="0">
                <a:solidFill>
                  <a:schemeClr val="accent2"/>
                </a:solidFill>
                <a:latin typeface="+mn-lt"/>
              </a:rPr>
              <a:t>NSK-SD</a:t>
            </a:r>
            <a:r>
              <a:rPr lang="en-US" sz="3000" baseline="30000" dirty="0">
                <a:solidFill>
                  <a:schemeClr val="accent2"/>
                </a:solidFill>
                <a:latin typeface="+mn-lt"/>
              </a:rPr>
              <a:t>®</a:t>
            </a:r>
            <a:r>
              <a:rPr lang="en-US" sz="3000" dirty="0">
                <a:solidFill>
                  <a:schemeClr val="accent2"/>
                </a:solidFill>
                <a:latin typeface="+mn-lt"/>
              </a:rPr>
              <a:t> Reduces Hypertension</a:t>
            </a:r>
          </a:p>
        </p:txBody>
      </p:sp>
      <p:sp>
        <p:nvSpPr>
          <p:cNvPr id="5" name="Content Placeholder 4">
            <a:extLst>
              <a:ext uri="{FF2B5EF4-FFF2-40B4-BE49-F238E27FC236}">
                <a16:creationId xmlns:a16="http://schemas.microsoft.com/office/drawing/2014/main" id="{508ADB48-F0FF-8448-A759-FDADCC307056}"/>
              </a:ext>
            </a:extLst>
          </p:cNvPr>
          <p:cNvSpPr>
            <a:spLocks noGrp="1"/>
          </p:cNvSpPr>
          <p:nvPr>
            <p:ph idx="1"/>
          </p:nvPr>
        </p:nvSpPr>
        <p:spPr>
          <a:xfrm>
            <a:off x="610419" y="1352335"/>
            <a:ext cx="8096318" cy="4414585"/>
          </a:xfrm>
          <a:solidFill>
            <a:schemeClr val="bg1"/>
          </a:solidFill>
        </p:spPr>
        <p:txBody>
          <a:bodyPr>
            <a:noAutofit/>
          </a:bodyPr>
          <a:lstStyle/>
          <a:p>
            <a:pPr>
              <a:lnSpc>
                <a:spcPct val="120000"/>
              </a:lnSpc>
            </a:pPr>
            <a:r>
              <a:rPr lang="en-US" sz="2200" b="1" dirty="0"/>
              <a:t>Human Study #3 (</a:t>
            </a:r>
            <a:r>
              <a:rPr lang="en-US" sz="2200" b="1" i="1" dirty="0"/>
              <a:t>Kim 2008</a:t>
            </a:r>
            <a:r>
              <a:rPr lang="en-US" sz="2200" b="1" dirty="0"/>
              <a:t>): </a:t>
            </a:r>
            <a:r>
              <a:rPr lang="en-US" sz="2200" dirty="0"/>
              <a:t>Randomized, Double-blind, Placebo-controlled study</a:t>
            </a:r>
          </a:p>
          <a:p>
            <a:pPr lvl="1">
              <a:lnSpc>
                <a:spcPct val="120000"/>
              </a:lnSpc>
            </a:pPr>
            <a:r>
              <a:rPr lang="en-US" sz="2200" dirty="0"/>
              <a:t>73 adults with hypertension</a:t>
            </a:r>
          </a:p>
          <a:p>
            <a:pPr lvl="1">
              <a:lnSpc>
                <a:spcPct val="120000"/>
              </a:lnSpc>
            </a:pPr>
            <a:r>
              <a:rPr lang="en-US" sz="2200" dirty="0"/>
              <a:t>2,000FU/day NSK-SD for 8 weeks</a:t>
            </a:r>
          </a:p>
          <a:p>
            <a:pPr>
              <a:lnSpc>
                <a:spcPct val="120000"/>
              </a:lnSpc>
            </a:pPr>
            <a:r>
              <a:rPr lang="en-US" sz="2200" dirty="0"/>
              <a:t>RESULTS:</a:t>
            </a:r>
          </a:p>
          <a:p>
            <a:pPr lvl="1">
              <a:lnSpc>
                <a:spcPct val="120000"/>
              </a:lnSpc>
            </a:pPr>
            <a:r>
              <a:rPr lang="en-US" sz="2200" dirty="0"/>
              <a:t>Significant decrease in both SBP and DBP </a:t>
            </a:r>
            <a:r>
              <a:rPr lang="en-US" sz="2000" dirty="0"/>
              <a:t>(p&lt;0.05)</a:t>
            </a:r>
          </a:p>
          <a:p>
            <a:pPr lvl="1">
              <a:lnSpc>
                <a:spcPct val="120000"/>
              </a:lnSpc>
            </a:pPr>
            <a:r>
              <a:rPr lang="en-US" sz="2200" dirty="0"/>
              <a:t>Significant decrease in </a:t>
            </a:r>
            <a:r>
              <a:rPr lang="en-US" sz="2200" u="sng" dirty="0"/>
              <a:t>renin activity</a:t>
            </a:r>
            <a:r>
              <a:rPr lang="en-US" sz="2200" dirty="0"/>
              <a:t> (p&lt;0.05)</a:t>
            </a:r>
          </a:p>
          <a:p>
            <a:pPr lvl="2">
              <a:lnSpc>
                <a:spcPct val="120000"/>
              </a:lnSpc>
            </a:pPr>
            <a:r>
              <a:rPr lang="en-US" dirty="0"/>
              <a:t>Renin is produced by kidney to increase blood pressure</a:t>
            </a:r>
          </a:p>
          <a:p>
            <a:pPr lvl="2">
              <a:lnSpc>
                <a:spcPct val="120000"/>
              </a:lnSpc>
            </a:pPr>
            <a:endParaRPr lang="en-US" sz="1600" dirty="0"/>
          </a:p>
        </p:txBody>
      </p:sp>
    </p:spTree>
    <p:extLst>
      <p:ext uri="{BB962C8B-B14F-4D97-AF65-F5344CB8AC3E}">
        <p14:creationId xmlns:p14="http://schemas.microsoft.com/office/powerpoint/2010/main" val="320275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1CAE-435F-5B41-AEFC-30BC9E789195}"/>
              </a:ext>
            </a:extLst>
          </p:cNvPr>
          <p:cNvSpPr>
            <a:spLocks noGrp="1"/>
          </p:cNvSpPr>
          <p:nvPr>
            <p:ph type="title"/>
          </p:nvPr>
        </p:nvSpPr>
        <p:spPr>
          <a:xfrm>
            <a:off x="712880" y="305988"/>
            <a:ext cx="7891396" cy="866773"/>
          </a:xfrm>
        </p:spPr>
        <p:txBody>
          <a:bodyPr>
            <a:noAutofit/>
          </a:bodyPr>
          <a:lstStyle/>
          <a:p>
            <a:r>
              <a:rPr lang="en-US" sz="3000" dirty="0">
                <a:solidFill>
                  <a:schemeClr val="accent2"/>
                </a:solidFill>
                <a:latin typeface="+mn-lt"/>
              </a:rPr>
              <a:t>NSK-SD</a:t>
            </a:r>
            <a:r>
              <a:rPr lang="en-US" sz="3000" baseline="30000" dirty="0">
                <a:solidFill>
                  <a:schemeClr val="accent2"/>
                </a:solidFill>
                <a:latin typeface="+mn-lt"/>
              </a:rPr>
              <a:t>®</a:t>
            </a:r>
            <a:r>
              <a:rPr lang="en-US" sz="3000" dirty="0">
                <a:solidFill>
                  <a:schemeClr val="accent2"/>
                </a:solidFill>
                <a:latin typeface="+mn-lt"/>
              </a:rPr>
              <a:t> Reduces Hypertension</a:t>
            </a:r>
          </a:p>
        </p:txBody>
      </p:sp>
      <p:sp>
        <p:nvSpPr>
          <p:cNvPr id="5" name="Content Placeholder 4">
            <a:extLst>
              <a:ext uri="{FF2B5EF4-FFF2-40B4-BE49-F238E27FC236}">
                <a16:creationId xmlns:a16="http://schemas.microsoft.com/office/drawing/2014/main" id="{508ADB48-F0FF-8448-A759-FDADCC307056}"/>
              </a:ext>
            </a:extLst>
          </p:cNvPr>
          <p:cNvSpPr>
            <a:spLocks noGrp="1"/>
          </p:cNvSpPr>
          <p:nvPr>
            <p:ph idx="1"/>
          </p:nvPr>
        </p:nvSpPr>
        <p:spPr>
          <a:xfrm>
            <a:off x="507957" y="1221707"/>
            <a:ext cx="8211499" cy="4414585"/>
          </a:xfrm>
          <a:solidFill>
            <a:schemeClr val="bg1"/>
          </a:solidFill>
        </p:spPr>
        <p:txBody>
          <a:bodyPr>
            <a:noAutofit/>
          </a:bodyPr>
          <a:lstStyle/>
          <a:p>
            <a:pPr>
              <a:lnSpc>
                <a:spcPct val="120000"/>
              </a:lnSpc>
            </a:pPr>
            <a:r>
              <a:rPr lang="en-US" sz="2200" b="1" dirty="0"/>
              <a:t>Human Study #4 (</a:t>
            </a:r>
            <a:r>
              <a:rPr lang="en-US" sz="2200" b="1" i="1" dirty="0"/>
              <a:t>Lotte 2014</a:t>
            </a:r>
            <a:r>
              <a:rPr lang="en-US" sz="2200" b="1" dirty="0"/>
              <a:t>): </a:t>
            </a:r>
            <a:r>
              <a:rPr lang="en-US" sz="2200" dirty="0"/>
              <a:t>Randomized, Double-blind, Placebo-controlled study</a:t>
            </a:r>
          </a:p>
          <a:p>
            <a:pPr lvl="1">
              <a:lnSpc>
                <a:spcPct val="120000"/>
              </a:lnSpc>
            </a:pPr>
            <a:r>
              <a:rPr lang="en-US" sz="2200" dirty="0"/>
              <a:t>42 adults with high blood pressure risk</a:t>
            </a:r>
          </a:p>
          <a:p>
            <a:pPr lvl="1">
              <a:lnSpc>
                <a:spcPct val="120000"/>
              </a:lnSpc>
            </a:pPr>
            <a:r>
              <a:rPr lang="en-US" sz="2200" dirty="0"/>
              <a:t>2,000FU/day NSK-SD or </a:t>
            </a:r>
            <a:r>
              <a:rPr lang="en-US" sz="2200" dirty="0" err="1"/>
              <a:t>KPX+olive</a:t>
            </a:r>
            <a:r>
              <a:rPr lang="en-US" sz="2200" dirty="0"/>
              <a:t> leaf extract (competitor product) for 4 weeks</a:t>
            </a:r>
          </a:p>
          <a:p>
            <a:pPr>
              <a:lnSpc>
                <a:spcPct val="120000"/>
              </a:lnSpc>
            </a:pPr>
            <a:r>
              <a:rPr lang="en-US" sz="2200" dirty="0"/>
              <a:t>RESULTS:</a:t>
            </a:r>
          </a:p>
          <a:p>
            <a:pPr lvl="1">
              <a:lnSpc>
                <a:spcPct val="120000"/>
              </a:lnSpc>
            </a:pPr>
            <a:r>
              <a:rPr lang="en-US" sz="2200" dirty="0"/>
              <a:t>NSK-SD group saw significant decrease in both SBP and DBP (p&lt;0.001)</a:t>
            </a:r>
          </a:p>
          <a:p>
            <a:pPr lvl="1">
              <a:lnSpc>
                <a:spcPct val="120000"/>
              </a:lnSpc>
            </a:pPr>
            <a:r>
              <a:rPr lang="en-US" sz="2200" dirty="0"/>
              <a:t>NSK-SD also showed significantly greater reduction in BP compared to competitor KPX</a:t>
            </a:r>
            <a:endParaRPr lang="en-US" sz="1600" dirty="0"/>
          </a:p>
        </p:txBody>
      </p:sp>
    </p:spTree>
    <p:extLst>
      <p:ext uri="{BB962C8B-B14F-4D97-AF65-F5344CB8AC3E}">
        <p14:creationId xmlns:p14="http://schemas.microsoft.com/office/powerpoint/2010/main" val="172306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1CAE-435F-5B41-AEFC-30BC9E789195}"/>
              </a:ext>
            </a:extLst>
          </p:cNvPr>
          <p:cNvSpPr>
            <a:spLocks noGrp="1"/>
          </p:cNvSpPr>
          <p:nvPr>
            <p:ph type="title"/>
          </p:nvPr>
        </p:nvSpPr>
        <p:spPr>
          <a:xfrm>
            <a:off x="712880" y="305988"/>
            <a:ext cx="7891396" cy="866773"/>
          </a:xfrm>
        </p:spPr>
        <p:txBody>
          <a:bodyPr>
            <a:noAutofit/>
          </a:bodyPr>
          <a:lstStyle/>
          <a:p>
            <a:r>
              <a:rPr lang="en-US" sz="3000" dirty="0">
                <a:solidFill>
                  <a:schemeClr val="accent2"/>
                </a:solidFill>
                <a:latin typeface="+mn-lt"/>
              </a:rPr>
              <a:t>NSK-SD</a:t>
            </a:r>
            <a:r>
              <a:rPr lang="en-US" sz="3000" baseline="30000" dirty="0">
                <a:solidFill>
                  <a:schemeClr val="accent2"/>
                </a:solidFill>
                <a:latin typeface="+mn-lt"/>
              </a:rPr>
              <a:t>®</a:t>
            </a:r>
            <a:r>
              <a:rPr lang="en-US" sz="3000" dirty="0">
                <a:solidFill>
                  <a:schemeClr val="accent2"/>
                </a:solidFill>
                <a:latin typeface="+mn-lt"/>
              </a:rPr>
              <a:t> Reduces Hypertension</a:t>
            </a:r>
          </a:p>
        </p:txBody>
      </p:sp>
      <p:sp>
        <p:nvSpPr>
          <p:cNvPr id="5" name="Content Placeholder 4">
            <a:extLst>
              <a:ext uri="{FF2B5EF4-FFF2-40B4-BE49-F238E27FC236}">
                <a16:creationId xmlns:a16="http://schemas.microsoft.com/office/drawing/2014/main" id="{508ADB48-F0FF-8448-A759-FDADCC307056}"/>
              </a:ext>
            </a:extLst>
          </p:cNvPr>
          <p:cNvSpPr>
            <a:spLocks noGrp="1"/>
          </p:cNvSpPr>
          <p:nvPr>
            <p:ph idx="1"/>
          </p:nvPr>
        </p:nvSpPr>
        <p:spPr>
          <a:xfrm>
            <a:off x="552828" y="1341450"/>
            <a:ext cx="8211499" cy="4414585"/>
          </a:xfrm>
          <a:solidFill>
            <a:schemeClr val="bg1"/>
          </a:solidFill>
        </p:spPr>
        <p:txBody>
          <a:bodyPr>
            <a:noAutofit/>
          </a:bodyPr>
          <a:lstStyle/>
          <a:p>
            <a:pPr>
              <a:lnSpc>
                <a:spcPct val="120000"/>
              </a:lnSpc>
            </a:pPr>
            <a:r>
              <a:rPr lang="en-US" sz="1900" b="1" dirty="0"/>
              <a:t>Human Study #5 (</a:t>
            </a:r>
            <a:r>
              <a:rPr lang="en-US" sz="1900" b="1" i="1" dirty="0"/>
              <a:t>Jensen 2016</a:t>
            </a:r>
            <a:r>
              <a:rPr lang="en-US" sz="1900" b="1" dirty="0"/>
              <a:t>): </a:t>
            </a:r>
            <a:r>
              <a:rPr lang="en-US" sz="1900" dirty="0"/>
              <a:t>Randomized, Double-blind, Placebo-controlled study</a:t>
            </a:r>
          </a:p>
          <a:p>
            <a:pPr lvl="1">
              <a:lnSpc>
                <a:spcPct val="120000"/>
              </a:lnSpc>
            </a:pPr>
            <a:r>
              <a:rPr lang="en-US" sz="1900" dirty="0"/>
              <a:t>79 adults with hypertension</a:t>
            </a:r>
          </a:p>
          <a:p>
            <a:pPr lvl="1">
              <a:lnSpc>
                <a:spcPct val="120000"/>
              </a:lnSpc>
            </a:pPr>
            <a:r>
              <a:rPr lang="en-US" sz="1900" dirty="0"/>
              <a:t>2,000FU/day NSK-SD for 8 weeks</a:t>
            </a:r>
          </a:p>
          <a:p>
            <a:pPr lvl="1">
              <a:lnSpc>
                <a:spcPct val="120000"/>
              </a:lnSpc>
            </a:pPr>
            <a:r>
              <a:rPr lang="en-US" sz="1900" dirty="0"/>
              <a:t>Also was reanalyzed and republished in 2019 (</a:t>
            </a:r>
            <a:r>
              <a:rPr lang="en-US" sz="1900" i="1" dirty="0"/>
              <a:t>Watanabe et al.</a:t>
            </a:r>
            <a:r>
              <a:rPr lang="en-US" sz="1900" dirty="0"/>
              <a:t>) with 67 subjects excluding those with Stage 2 Hypertension</a:t>
            </a:r>
          </a:p>
          <a:p>
            <a:pPr>
              <a:lnSpc>
                <a:spcPct val="120000"/>
              </a:lnSpc>
            </a:pPr>
            <a:r>
              <a:rPr lang="en-US" sz="1900" dirty="0"/>
              <a:t>RESULTS:</a:t>
            </a:r>
          </a:p>
          <a:p>
            <a:pPr lvl="1">
              <a:lnSpc>
                <a:spcPct val="120000"/>
              </a:lnSpc>
            </a:pPr>
            <a:r>
              <a:rPr lang="en-US" sz="1900" dirty="0"/>
              <a:t>NSK-SD group saw a significant decrease in DBP (p&lt;0.05)</a:t>
            </a:r>
          </a:p>
          <a:p>
            <a:pPr lvl="1">
              <a:lnSpc>
                <a:spcPct val="120000"/>
              </a:lnSpc>
            </a:pPr>
            <a:r>
              <a:rPr lang="en-US" sz="1900" dirty="0"/>
              <a:t>NSK-SD group saw significant decrease in </a:t>
            </a:r>
            <a:r>
              <a:rPr lang="en-US" sz="1900" u="sng" dirty="0"/>
              <a:t>von Willebrand factor</a:t>
            </a:r>
            <a:r>
              <a:rPr lang="en-US" sz="1900" dirty="0"/>
              <a:t>, a cardiovascular risk marker linked to stroke (p&lt;0.05)</a:t>
            </a:r>
          </a:p>
          <a:p>
            <a:pPr lvl="2">
              <a:lnSpc>
                <a:spcPct val="120000"/>
              </a:lnSpc>
            </a:pPr>
            <a:endParaRPr lang="en-US" sz="1600" dirty="0"/>
          </a:p>
        </p:txBody>
      </p:sp>
    </p:spTree>
    <p:extLst>
      <p:ext uri="{BB962C8B-B14F-4D97-AF65-F5344CB8AC3E}">
        <p14:creationId xmlns:p14="http://schemas.microsoft.com/office/powerpoint/2010/main" val="58967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1CAE-435F-5B41-AEFC-30BC9E789195}"/>
              </a:ext>
            </a:extLst>
          </p:cNvPr>
          <p:cNvSpPr>
            <a:spLocks noGrp="1"/>
          </p:cNvSpPr>
          <p:nvPr>
            <p:ph type="title"/>
          </p:nvPr>
        </p:nvSpPr>
        <p:spPr>
          <a:xfrm>
            <a:off x="526462" y="395116"/>
            <a:ext cx="7891396" cy="866773"/>
          </a:xfrm>
        </p:spPr>
        <p:txBody>
          <a:bodyPr>
            <a:noAutofit/>
          </a:bodyPr>
          <a:lstStyle/>
          <a:p>
            <a:r>
              <a:rPr lang="en-US" sz="3000" dirty="0">
                <a:solidFill>
                  <a:srgbClr val="ED7D31"/>
                </a:solidFill>
                <a:latin typeface="Verdana" panose="020B0604030504040204"/>
              </a:rPr>
              <a:t>NSK-SD</a:t>
            </a:r>
            <a:r>
              <a:rPr lang="en-US" sz="3000" baseline="30000" dirty="0">
                <a:solidFill>
                  <a:srgbClr val="ED7D31"/>
                </a:solidFill>
                <a:latin typeface="Verdana" panose="020B0604030504040204"/>
              </a:rPr>
              <a:t>®</a:t>
            </a:r>
            <a:r>
              <a:rPr lang="en-US" sz="3000" dirty="0">
                <a:solidFill>
                  <a:srgbClr val="ED7D31"/>
                </a:solidFill>
                <a:latin typeface="Verdana" panose="020B0604030504040204"/>
              </a:rPr>
              <a:t> Reduces Hypertension</a:t>
            </a:r>
            <a:endParaRPr lang="en-US" sz="3000" dirty="0">
              <a:solidFill>
                <a:schemeClr val="accent2"/>
              </a:solidFill>
              <a:latin typeface="+mn-lt"/>
            </a:endParaRPr>
          </a:p>
        </p:txBody>
      </p:sp>
      <p:sp>
        <p:nvSpPr>
          <p:cNvPr id="5" name="Content Placeholder 4">
            <a:extLst>
              <a:ext uri="{FF2B5EF4-FFF2-40B4-BE49-F238E27FC236}">
                <a16:creationId xmlns:a16="http://schemas.microsoft.com/office/drawing/2014/main" id="{508ADB48-F0FF-8448-A759-FDADCC307056}"/>
              </a:ext>
            </a:extLst>
          </p:cNvPr>
          <p:cNvSpPr>
            <a:spLocks noGrp="1"/>
          </p:cNvSpPr>
          <p:nvPr>
            <p:ph idx="1"/>
          </p:nvPr>
        </p:nvSpPr>
        <p:spPr>
          <a:xfrm>
            <a:off x="526462" y="1729974"/>
            <a:ext cx="4372109" cy="4170082"/>
          </a:xfrm>
          <a:solidFill>
            <a:schemeClr val="bg1"/>
          </a:solidFill>
        </p:spPr>
        <p:txBody>
          <a:bodyPr>
            <a:noAutofit/>
          </a:bodyPr>
          <a:lstStyle/>
          <a:p>
            <a:pPr>
              <a:lnSpc>
                <a:spcPct val="120000"/>
              </a:lnSpc>
            </a:pPr>
            <a:r>
              <a:rPr lang="en-US" sz="2000" dirty="0"/>
              <a:t>NSK-SD effectively decreases High Blood Pressure</a:t>
            </a:r>
          </a:p>
          <a:p>
            <a:pPr>
              <a:lnSpc>
                <a:spcPct val="120000"/>
              </a:lnSpc>
            </a:pPr>
            <a:r>
              <a:rPr lang="en-US" sz="2000" dirty="0"/>
              <a:t>NSK-SD effectively decreases Cardiovascular Risk Factors</a:t>
            </a:r>
          </a:p>
          <a:p>
            <a:pPr>
              <a:lnSpc>
                <a:spcPct val="120000"/>
              </a:lnSpc>
            </a:pPr>
            <a:r>
              <a:rPr lang="en-US" sz="2000" dirty="0"/>
              <a:t>NSK-SD is safe for those with normal blood pressure</a:t>
            </a:r>
          </a:p>
          <a:p>
            <a:pPr lvl="1">
              <a:lnSpc>
                <a:spcPct val="120000"/>
              </a:lnSpc>
            </a:pPr>
            <a:endParaRPr lang="en-US" sz="2000" dirty="0"/>
          </a:p>
        </p:txBody>
      </p:sp>
      <p:sp>
        <p:nvSpPr>
          <p:cNvPr id="4" name="TextBox 3">
            <a:extLst>
              <a:ext uri="{FF2B5EF4-FFF2-40B4-BE49-F238E27FC236}">
                <a16:creationId xmlns:a16="http://schemas.microsoft.com/office/drawing/2014/main" id="{BF3B4C8C-F4F8-8744-AC47-3D6A2BE1C0FC}"/>
              </a:ext>
            </a:extLst>
          </p:cNvPr>
          <p:cNvSpPr txBox="1"/>
          <p:nvPr/>
        </p:nvSpPr>
        <p:spPr>
          <a:xfrm>
            <a:off x="635319" y="1261889"/>
            <a:ext cx="1489510" cy="400110"/>
          </a:xfrm>
          <a:prstGeom prst="rect">
            <a:avLst/>
          </a:prstGeom>
          <a:noFill/>
        </p:spPr>
        <p:txBody>
          <a:bodyPr wrap="none" rtlCol="0">
            <a:spAutoFit/>
          </a:bodyPr>
          <a:lstStyle/>
          <a:p>
            <a:r>
              <a:rPr lang="en-US" sz="2000" i="1" dirty="0">
                <a:solidFill>
                  <a:schemeClr val="tx1">
                    <a:lumMod val="50000"/>
                    <a:lumOff val="50000"/>
                  </a:schemeClr>
                </a:solidFill>
              </a:rPr>
              <a:t>SUMMARY</a:t>
            </a:r>
          </a:p>
        </p:txBody>
      </p:sp>
      <p:pic>
        <p:nvPicPr>
          <p:cNvPr id="8" name="Picture 7" descr="A close up of text on a black background&#10;&#10;Description automatically generated">
            <a:extLst>
              <a:ext uri="{FF2B5EF4-FFF2-40B4-BE49-F238E27FC236}">
                <a16:creationId xmlns:a16="http://schemas.microsoft.com/office/drawing/2014/main" id="{4983FA73-FA63-814C-A19C-00476CF81144}"/>
              </a:ext>
            </a:extLst>
          </p:cNvPr>
          <p:cNvPicPr>
            <a:picLocks noChangeAspect="1"/>
          </p:cNvPicPr>
          <p:nvPr/>
        </p:nvPicPr>
        <p:blipFill>
          <a:blip r:embed="rId3"/>
          <a:stretch>
            <a:fillRect/>
          </a:stretch>
        </p:blipFill>
        <p:spPr>
          <a:xfrm>
            <a:off x="5018880" y="1059366"/>
            <a:ext cx="3861329" cy="5698273"/>
          </a:xfrm>
          <a:prstGeom prst="rect">
            <a:avLst/>
          </a:prstGeom>
        </p:spPr>
      </p:pic>
    </p:spTree>
    <p:extLst>
      <p:ext uri="{BB962C8B-B14F-4D97-AF65-F5344CB8AC3E}">
        <p14:creationId xmlns:p14="http://schemas.microsoft.com/office/powerpoint/2010/main" val="79460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E51E79F8-68AA-5741-B287-3A192DF10079}"/>
              </a:ext>
            </a:extLst>
          </p:cNvPr>
          <p:cNvPicPr>
            <a:picLocks noChangeAspect="1"/>
          </p:cNvPicPr>
          <p:nvPr/>
        </p:nvPicPr>
        <p:blipFill rotWithShape="1">
          <a:blip r:embed="rId3">
            <a:alphaModFix amt="50000"/>
          </a:blip>
          <a:srcRect t="7841" b="10415"/>
          <a:stretch/>
        </p:blipFill>
        <p:spPr>
          <a:xfrm>
            <a:off x="20" y="1"/>
            <a:ext cx="9143980" cy="6857999"/>
          </a:xfrm>
          <a:prstGeom prst="rect">
            <a:avLst/>
          </a:prstGeom>
        </p:spPr>
      </p:pic>
      <p:sp>
        <p:nvSpPr>
          <p:cNvPr id="2" name="Title 1">
            <a:extLst>
              <a:ext uri="{FF2B5EF4-FFF2-40B4-BE49-F238E27FC236}">
                <a16:creationId xmlns:a16="http://schemas.microsoft.com/office/drawing/2014/main" id="{0C0CB2E4-8BAC-E34A-99D7-E0F00A84A3A9}"/>
              </a:ext>
            </a:extLst>
          </p:cNvPr>
          <p:cNvSpPr>
            <a:spLocks noGrp="1"/>
          </p:cNvSpPr>
          <p:nvPr>
            <p:ph type="ctrTitle"/>
          </p:nvPr>
        </p:nvSpPr>
        <p:spPr>
          <a:xfrm>
            <a:off x="1009185" y="2793380"/>
            <a:ext cx="6858000" cy="2900518"/>
          </a:xfrm>
        </p:spPr>
        <p:txBody>
          <a:bodyPr>
            <a:normAutofit/>
          </a:bodyPr>
          <a:lstStyle/>
          <a:p>
            <a:r>
              <a:rPr lang="en-US" b="1" dirty="0">
                <a:solidFill>
                  <a:srgbClr val="FFFFFF"/>
                </a:solidFill>
              </a:rPr>
              <a:t> </a:t>
            </a:r>
            <a:r>
              <a:rPr lang="en-US" dirty="0">
                <a:solidFill>
                  <a:srgbClr val="FFFFFF"/>
                </a:solidFill>
              </a:rPr>
              <a:t>NSK-SD®</a:t>
            </a:r>
          </a:p>
        </p:txBody>
      </p:sp>
      <p:sp>
        <p:nvSpPr>
          <p:cNvPr id="3" name="Subtitle 2">
            <a:extLst>
              <a:ext uri="{FF2B5EF4-FFF2-40B4-BE49-F238E27FC236}">
                <a16:creationId xmlns:a16="http://schemas.microsoft.com/office/drawing/2014/main" id="{1E38087B-1314-E749-B113-02AA37B36767}"/>
              </a:ext>
            </a:extLst>
          </p:cNvPr>
          <p:cNvSpPr>
            <a:spLocks noGrp="1"/>
          </p:cNvSpPr>
          <p:nvPr>
            <p:ph type="subTitle" idx="1"/>
          </p:nvPr>
        </p:nvSpPr>
        <p:spPr>
          <a:xfrm>
            <a:off x="1143000" y="5534611"/>
            <a:ext cx="6858000" cy="1098395"/>
          </a:xfrm>
        </p:spPr>
        <p:txBody>
          <a:bodyPr>
            <a:normAutofit/>
          </a:bodyPr>
          <a:lstStyle/>
          <a:p>
            <a:r>
              <a:rPr lang="en-US" dirty="0">
                <a:solidFill>
                  <a:srgbClr val="FFFFFF"/>
                </a:solidFill>
              </a:rPr>
              <a:t>IF IT’S NOT NSK-SD</a:t>
            </a:r>
            <a:r>
              <a:rPr lang="en-US" baseline="30000" dirty="0">
                <a:solidFill>
                  <a:srgbClr val="FFFFFF"/>
                </a:solidFill>
              </a:rPr>
              <a:t>®</a:t>
            </a:r>
            <a:r>
              <a:rPr lang="en-US" dirty="0">
                <a:solidFill>
                  <a:srgbClr val="FFFFFF"/>
                </a:solidFill>
              </a:rPr>
              <a:t>, IT’S NOT NATTOKINASE</a:t>
            </a:r>
          </a:p>
        </p:txBody>
      </p:sp>
      <p:sp>
        <p:nvSpPr>
          <p:cNvPr id="7" name="Rectangle 6">
            <a:extLst>
              <a:ext uri="{FF2B5EF4-FFF2-40B4-BE49-F238E27FC236}">
                <a16:creationId xmlns:a16="http://schemas.microsoft.com/office/drawing/2014/main" id="{B13F032B-E240-6B4B-90E4-E87EA9B1D32A}"/>
              </a:ext>
            </a:extLst>
          </p:cNvPr>
          <p:cNvSpPr/>
          <p:nvPr/>
        </p:nvSpPr>
        <p:spPr>
          <a:xfrm>
            <a:off x="2669876" y="3106867"/>
            <a:ext cx="3804247" cy="707886"/>
          </a:xfrm>
          <a:prstGeom prst="rect">
            <a:avLst/>
          </a:prstGeom>
        </p:spPr>
        <p:txBody>
          <a:bodyPr wrap="none">
            <a:spAutoFit/>
          </a:bodyPr>
          <a:lstStyle/>
          <a:p>
            <a:pPr>
              <a:spcAft>
                <a:spcPts val="600"/>
              </a:spcAft>
            </a:pPr>
            <a:r>
              <a:rPr lang="en-US" sz="4000" b="1" dirty="0">
                <a:solidFill>
                  <a:schemeClr val="accent2"/>
                </a:solidFill>
              </a:rPr>
              <a:t>THANK YOU!</a:t>
            </a:r>
            <a:endParaRPr lang="en-US" sz="4000" b="1" dirty="0"/>
          </a:p>
        </p:txBody>
      </p:sp>
      <p:pic>
        <p:nvPicPr>
          <p:cNvPr id="13" name="Picture 12" descr="A close up of a logo&#10;&#10;Description automatically generated">
            <a:extLst>
              <a:ext uri="{FF2B5EF4-FFF2-40B4-BE49-F238E27FC236}">
                <a16:creationId xmlns:a16="http://schemas.microsoft.com/office/drawing/2014/main" id="{B73ECC38-8FEA-9A4F-8A69-E2681FC0D98C}"/>
              </a:ext>
            </a:extLst>
          </p:cNvPr>
          <p:cNvPicPr>
            <a:picLocks noChangeAspect="1"/>
          </p:cNvPicPr>
          <p:nvPr/>
        </p:nvPicPr>
        <p:blipFill>
          <a:blip r:embed="rId4"/>
          <a:stretch>
            <a:fillRect/>
          </a:stretch>
        </p:blipFill>
        <p:spPr>
          <a:xfrm>
            <a:off x="6983589" y="4872381"/>
            <a:ext cx="1767191" cy="1643033"/>
          </a:xfrm>
          <a:prstGeom prst="rect">
            <a:avLst/>
          </a:prstGeom>
        </p:spPr>
      </p:pic>
    </p:spTree>
    <p:extLst>
      <p:ext uri="{BB962C8B-B14F-4D97-AF65-F5344CB8AC3E}">
        <p14:creationId xmlns:p14="http://schemas.microsoft.com/office/powerpoint/2010/main" val="16779094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16067</TotalTime>
  <Words>648</Words>
  <Application>Microsoft Macintosh PowerPoint</Application>
  <PresentationFormat>On-screen Show (4:3)</PresentationFormat>
  <Paragraphs>75</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Consolas</vt:lpstr>
      <vt:lpstr>Verdana</vt:lpstr>
      <vt:lpstr>Office Theme</vt:lpstr>
      <vt:lpstr> NSK-SD®</vt:lpstr>
      <vt:lpstr>NSK-SD® and Hypertension</vt:lpstr>
      <vt:lpstr>Hypertension</vt:lpstr>
      <vt:lpstr>NSK-SD® Reduces Hypertension</vt:lpstr>
      <vt:lpstr>NSK-SD® Reduces Hypertension</vt:lpstr>
      <vt:lpstr>NSK-SD® Reduces Hypertension</vt:lpstr>
      <vt:lpstr>NSK-SD® Reduces Hypertension</vt:lpstr>
      <vt:lpstr>NSK-SD® Reduces Hypertension</vt:lpstr>
      <vt:lpstr> NSK-SD®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NSK-SD®</dc:title>
  <dc:creator>vincent Hackel</dc:creator>
  <cp:lastModifiedBy>vincent Hackel</cp:lastModifiedBy>
  <cp:revision>63</cp:revision>
  <dcterms:created xsi:type="dcterms:W3CDTF">2019-11-12T23:30:18Z</dcterms:created>
  <dcterms:modified xsi:type="dcterms:W3CDTF">2020-06-24T22:08:45Z</dcterms:modified>
</cp:coreProperties>
</file>